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4"/>
  </p:notesMasterIdLst>
  <p:sldIdLst>
    <p:sldId id="417" r:id="rId2"/>
    <p:sldId id="416" r:id="rId3"/>
    <p:sldId id="418" r:id="rId4"/>
    <p:sldId id="421" r:id="rId5"/>
    <p:sldId id="419" r:id="rId6"/>
    <p:sldId id="420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3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57" autoAdjust="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B4808-C30D-45CC-880E-5BBFCE50D585}" type="doc">
      <dgm:prSet loTypeId="urn:microsoft.com/office/officeart/2011/layout/HexagonRadial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A265C79-3029-44EB-ACA1-AC4C502A7C7B}">
      <dgm:prSet phldrT="[Text]"/>
      <dgm:spPr/>
      <dgm:t>
        <a:bodyPr/>
        <a:lstStyle/>
        <a:p>
          <a:r>
            <a:rPr lang="en-US" dirty="0"/>
            <a:t>DATA SCIENCE LIFECYCLE</a:t>
          </a:r>
        </a:p>
      </dgm:t>
    </dgm:pt>
    <dgm:pt modelId="{AE6B1E72-A96C-4537-8404-CBA733659E51}" type="parTrans" cxnId="{1761110F-651B-4112-98A8-77C0EFD738E7}">
      <dgm:prSet/>
      <dgm:spPr/>
      <dgm:t>
        <a:bodyPr/>
        <a:lstStyle/>
        <a:p>
          <a:endParaRPr lang="en-US"/>
        </a:p>
      </dgm:t>
    </dgm:pt>
    <dgm:pt modelId="{37F3AC87-7CA0-45F1-B523-2B3C7495815D}" type="sibTrans" cxnId="{1761110F-651B-4112-98A8-77C0EFD738E7}">
      <dgm:prSet/>
      <dgm:spPr/>
      <dgm:t>
        <a:bodyPr/>
        <a:lstStyle/>
        <a:p>
          <a:endParaRPr lang="en-US"/>
        </a:p>
      </dgm:t>
    </dgm:pt>
    <dgm:pt modelId="{E17560F1-0E8F-4951-BE02-9E5D000EECD1}">
      <dgm:prSet phldrT="[Text]"/>
      <dgm:spPr/>
      <dgm:t>
        <a:bodyPr/>
        <a:lstStyle/>
        <a:p>
          <a:r>
            <a:rPr lang="en-US" u="none" dirty="0"/>
            <a:t>01</a:t>
          </a:r>
        </a:p>
        <a:p>
          <a:r>
            <a:rPr lang="en-US" dirty="0"/>
            <a:t>Problem Statement</a:t>
          </a:r>
        </a:p>
      </dgm:t>
    </dgm:pt>
    <dgm:pt modelId="{8B058A9F-EDA3-4221-868F-FD8620015640}" type="parTrans" cxnId="{4D73C149-33F9-4A42-B006-7F03C039C1EE}">
      <dgm:prSet/>
      <dgm:spPr/>
      <dgm:t>
        <a:bodyPr/>
        <a:lstStyle/>
        <a:p>
          <a:endParaRPr lang="en-US"/>
        </a:p>
      </dgm:t>
    </dgm:pt>
    <dgm:pt modelId="{4CF32975-8E32-4015-82A8-C7BC0148D0BC}" type="sibTrans" cxnId="{4D73C149-33F9-4A42-B006-7F03C039C1EE}">
      <dgm:prSet/>
      <dgm:spPr/>
      <dgm:t>
        <a:bodyPr/>
        <a:lstStyle/>
        <a:p>
          <a:endParaRPr lang="en-US"/>
        </a:p>
      </dgm:t>
    </dgm:pt>
    <dgm:pt modelId="{0B032C3A-39B3-43E5-B84A-5B906493A547}">
      <dgm:prSet phldrT="[Text]"/>
      <dgm:spPr/>
      <dgm:t>
        <a:bodyPr/>
        <a:lstStyle/>
        <a:p>
          <a:r>
            <a:rPr lang="en-US" dirty="0"/>
            <a:t>02</a:t>
          </a:r>
        </a:p>
        <a:p>
          <a:r>
            <a:rPr lang="en-US" dirty="0"/>
            <a:t>Data Mining</a:t>
          </a:r>
        </a:p>
      </dgm:t>
    </dgm:pt>
    <dgm:pt modelId="{82805E93-9B9F-4926-85BE-7222191E3023}" type="parTrans" cxnId="{76BCE29F-6385-42F8-81A0-632A3242AB27}">
      <dgm:prSet/>
      <dgm:spPr/>
      <dgm:t>
        <a:bodyPr/>
        <a:lstStyle/>
        <a:p>
          <a:endParaRPr lang="en-US"/>
        </a:p>
      </dgm:t>
    </dgm:pt>
    <dgm:pt modelId="{F46158D9-8CD6-4B6C-AA4D-73240E9464A6}" type="sibTrans" cxnId="{76BCE29F-6385-42F8-81A0-632A3242AB27}">
      <dgm:prSet/>
      <dgm:spPr/>
      <dgm:t>
        <a:bodyPr/>
        <a:lstStyle/>
        <a:p>
          <a:endParaRPr lang="en-US"/>
        </a:p>
      </dgm:t>
    </dgm:pt>
    <dgm:pt modelId="{99FE9147-B617-40B7-ADCF-F31B4D933FC3}">
      <dgm:prSet phldrT="[Text]"/>
      <dgm:spPr/>
      <dgm:t>
        <a:bodyPr/>
        <a:lstStyle/>
        <a:p>
          <a:r>
            <a:rPr lang="en-US" dirty="0"/>
            <a:t>03</a:t>
          </a:r>
        </a:p>
        <a:p>
          <a:r>
            <a:rPr lang="en-US" dirty="0"/>
            <a:t>Data Cleaning</a:t>
          </a:r>
        </a:p>
      </dgm:t>
    </dgm:pt>
    <dgm:pt modelId="{45D3180E-EBFA-47B1-8EA0-7AFDDC2DA452}" type="parTrans" cxnId="{BC23944E-1737-4653-9CDE-66D362851941}">
      <dgm:prSet/>
      <dgm:spPr/>
      <dgm:t>
        <a:bodyPr/>
        <a:lstStyle/>
        <a:p>
          <a:endParaRPr lang="en-US"/>
        </a:p>
      </dgm:t>
    </dgm:pt>
    <dgm:pt modelId="{098D2E62-E8EF-49CC-89F4-A524DDE7124E}" type="sibTrans" cxnId="{BC23944E-1737-4653-9CDE-66D362851941}">
      <dgm:prSet/>
      <dgm:spPr/>
      <dgm:t>
        <a:bodyPr/>
        <a:lstStyle/>
        <a:p>
          <a:endParaRPr lang="en-US"/>
        </a:p>
      </dgm:t>
    </dgm:pt>
    <dgm:pt modelId="{24FD7EBB-AAF5-46D2-BDDC-DE0A7B274E4E}">
      <dgm:prSet phldrT="[Text]"/>
      <dgm:spPr/>
      <dgm:t>
        <a:bodyPr/>
        <a:lstStyle/>
        <a:p>
          <a:r>
            <a:rPr lang="en-US" dirty="0"/>
            <a:t>04</a:t>
          </a:r>
        </a:p>
        <a:p>
          <a:r>
            <a:rPr lang="en-US" dirty="0"/>
            <a:t>Data Exploration</a:t>
          </a:r>
        </a:p>
      </dgm:t>
    </dgm:pt>
    <dgm:pt modelId="{0B1122CD-89BA-4131-8600-64805FC991D6}" type="parTrans" cxnId="{CF941D2C-7C70-44DF-B939-924AC398FEC2}">
      <dgm:prSet/>
      <dgm:spPr/>
      <dgm:t>
        <a:bodyPr/>
        <a:lstStyle/>
        <a:p>
          <a:endParaRPr lang="en-US"/>
        </a:p>
      </dgm:t>
    </dgm:pt>
    <dgm:pt modelId="{436D08D1-8CD3-4137-94C9-5FD883EA5BC6}" type="sibTrans" cxnId="{CF941D2C-7C70-44DF-B939-924AC398FEC2}">
      <dgm:prSet/>
      <dgm:spPr/>
      <dgm:t>
        <a:bodyPr/>
        <a:lstStyle/>
        <a:p>
          <a:endParaRPr lang="en-US"/>
        </a:p>
      </dgm:t>
    </dgm:pt>
    <dgm:pt modelId="{1B58B9A7-578C-4234-9500-9C6DB3FFA94C}">
      <dgm:prSet phldrT="[Text]"/>
      <dgm:spPr/>
      <dgm:t>
        <a:bodyPr/>
        <a:lstStyle/>
        <a:p>
          <a:r>
            <a:rPr lang="en-US" dirty="0"/>
            <a:t>05</a:t>
          </a:r>
        </a:p>
        <a:p>
          <a:r>
            <a:rPr lang="en-US" dirty="0"/>
            <a:t>Feature Engineering</a:t>
          </a:r>
        </a:p>
      </dgm:t>
    </dgm:pt>
    <dgm:pt modelId="{CA7382B6-2544-4464-B193-D3B534DCE318}" type="parTrans" cxnId="{91721983-00A4-461B-8FA4-21FBDDBEB640}">
      <dgm:prSet/>
      <dgm:spPr/>
      <dgm:t>
        <a:bodyPr/>
        <a:lstStyle/>
        <a:p>
          <a:endParaRPr lang="en-US"/>
        </a:p>
      </dgm:t>
    </dgm:pt>
    <dgm:pt modelId="{4F66B6EC-74BA-46CB-A86E-4B02655C914B}" type="sibTrans" cxnId="{91721983-00A4-461B-8FA4-21FBDDBEB640}">
      <dgm:prSet/>
      <dgm:spPr/>
      <dgm:t>
        <a:bodyPr/>
        <a:lstStyle/>
        <a:p>
          <a:endParaRPr lang="en-US"/>
        </a:p>
      </dgm:t>
    </dgm:pt>
    <dgm:pt modelId="{8F0D33C3-A795-4E8F-A959-89526DF664B0}">
      <dgm:prSet phldrT="[Text]"/>
      <dgm:spPr/>
      <dgm:t>
        <a:bodyPr/>
        <a:lstStyle/>
        <a:p>
          <a:r>
            <a:rPr lang="en-US" dirty="0"/>
            <a:t>06</a:t>
          </a:r>
        </a:p>
        <a:p>
          <a:r>
            <a:rPr lang="en-US" dirty="0"/>
            <a:t>Predictive Modeling</a:t>
          </a:r>
        </a:p>
      </dgm:t>
    </dgm:pt>
    <dgm:pt modelId="{4B0D47F8-C8FE-492D-828A-C90A3B0AB3DC}" type="parTrans" cxnId="{6583C77C-386C-4303-A0C0-F72613A1992B}">
      <dgm:prSet/>
      <dgm:spPr/>
      <dgm:t>
        <a:bodyPr/>
        <a:lstStyle/>
        <a:p>
          <a:endParaRPr lang="en-US"/>
        </a:p>
      </dgm:t>
    </dgm:pt>
    <dgm:pt modelId="{29553668-5E7D-4987-919F-0A3AF5411EE0}" type="sibTrans" cxnId="{6583C77C-386C-4303-A0C0-F72613A1992B}">
      <dgm:prSet/>
      <dgm:spPr/>
      <dgm:t>
        <a:bodyPr/>
        <a:lstStyle/>
        <a:p>
          <a:endParaRPr lang="en-US"/>
        </a:p>
      </dgm:t>
    </dgm:pt>
    <dgm:pt modelId="{87771CD1-68A2-4AC8-86EF-55531330B278}" type="pres">
      <dgm:prSet presAssocID="{D68B4808-C30D-45CC-880E-5BBFCE50D58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CAC407A-D77E-4D03-A535-7EBFE556FCC3}" type="pres">
      <dgm:prSet presAssocID="{FA265C79-3029-44EB-ACA1-AC4C502A7C7B}" presName="Parent" presStyleLbl="node0" presStyleIdx="0" presStyleCnt="1" custScaleX="82641" custScaleY="76490">
        <dgm:presLayoutVars>
          <dgm:chMax val="6"/>
          <dgm:chPref val="6"/>
        </dgm:presLayoutVars>
      </dgm:prSet>
      <dgm:spPr/>
    </dgm:pt>
    <dgm:pt modelId="{7ED8F5A0-053D-4E98-A5F5-A160138EDF6E}" type="pres">
      <dgm:prSet presAssocID="{E17560F1-0E8F-4951-BE02-9E5D000EECD1}" presName="Accent1" presStyleCnt="0"/>
      <dgm:spPr/>
    </dgm:pt>
    <dgm:pt modelId="{D8673390-2D93-48DE-A7B0-3D61C800D5F9}" type="pres">
      <dgm:prSet presAssocID="{E17560F1-0E8F-4951-BE02-9E5D000EECD1}" presName="Accent" presStyleLbl="bgShp" presStyleIdx="0" presStyleCnt="6"/>
      <dgm:spPr/>
    </dgm:pt>
    <dgm:pt modelId="{557D8C17-A15B-4BFA-B5D6-543D5D3E5139}" type="pres">
      <dgm:prSet presAssocID="{E17560F1-0E8F-4951-BE02-9E5D000EECD1}" presName="Child1" presStyleLbl="node1" presStyleIdx="0" presStyleCnt="6" custScaleX="89622" custScaleY="87247">
        <dgm:presLayoutVars>
          <dgm:chMax val="0"/>
          <dgm:chPref val="0"/>
          <dgm:bulletEnabled val="1"/>
        </dgm:presLayoutVars>
      </dgm:prSet>
      <dgm:spPr/>
    </dgm:pt>
    <dgm:pt modelId="{A965DB35-67E2-46CE-99E2-F433A6DB7B3B}" type="pres">
      <dgm:prSet presAssocID="{0B032C3A-39B3-43E5-B84A-5B906493A547}" presName="Accent2" presStyleCnt="0"/>
      <dgm:spPr/>
    </dgm:pt>
    <dgm:pt modelId="{FFB9CF79-77D8-484D-ADF5-AAAF35C09BDD}" type="pres">
      <dgm:prSet presAssocID="{0B032C3A-39B3-43E5-B84A-5B906493A547}" presName="Accent" presStyleLbl="bgShp" presStyleIdx="1" presStyleCnt="6"/>
      <dgm:spPr/>
    </dgm:pt>
    <dgm:pt modelId="{E238D39D-868F-4076-B69D-26C410F2B64B}" type="pres">
      <dgm:prSet presAssocID="{0B032C3A-39B3-43E5-B84A-5B906493A54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05D78E7-8B01-4B74-B2F6-4719B5C723BF}" type="pres">
      <dgm:prSet presAssocID="{99FE9147-B617-40B7-ADCF-F31B4D933FC3}" presName="Accent3" presStyleCnt="0"/>
      <dgm:spPr/>
    </dgm:pt>
    <dgm:pt modelId="{04C8E9F5-8C33-43C6-AB24-73B414404756}" type="pres">
      <dgm:prSet presAssocID="{99FE9147-B617-40B7-ADCF-F31B4D933FC3}" presName="Accent" presStyleLbl="bgShp" presStyleIdx="2" presStyleCnt="6"/>
      <dgm:spPr/>
    </dgm:pt>
    <dgm:pt modelId="{7E191C17-C9A0-4096-B5E5-52A5E08A029B}" type="pres">
      <dgm:prSet presAssocID="{99FE9147-B617-40B7-ADCF-F31B4D933FC3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FCB8CDB-179F-4BCC-AD1D-8DF8F08B530D}" type="pres">
      <dgm:prSet presAssocID="{24FD7EBB-AAF5-46D2-BDDC-DE0A7B274E4E}" presName="Accent4" presStyleCnt="0"/>
      <dgm:spPr/>
    </dgm:pt>
    <dgm:pt modelId="{C23B591E-0832-4A3C-A433-64336C13CC72}" type="pres">
      <dgm:prSet presAssocID="{24FD7EBB-AAF5-46D2-BDDC-DE0A7B274E4E}" presName="Accent" presStyleLbl="bgShp" presStyleIdx="3" presStyleCnt="6"/>
      <dgm:spPr/>
    </dgm:pt>
    <dgm:pt modelId="{3D4FA82D-369F-4490-A2B0-B835E3B2EAE9}" type="pres">
      <dgm:prSet presAssocID="{24FD7EBB-AAF5-46D2-BDDC-DE0A7B274E4E}" presName="Child4" presStyleLbl="node1" presStyleIdx="3" presStyleCnt="6" custScaleX="91844" custScaleY="80455">
        <dgm:presLayoutVars>
          <dgm:chMax val="0"/>
          <dgm:chPref val="0"/>
          <dgm:bulletEnabled val="1"/>
        </dgm:presLayoutVars>
      </dgm:prSet>
      <dgm:spPr/>
    </dgm:pt>
    <dgm:pt modelId="{C6D2CCCB-C1FF-4B09-8046-60C3B4C2FFB2}" type="pres">
      <dgm:prSet presAssocID="{1B58B9A7-578C-4234-9500-9C6DB3FFA94C}" presName="Accent5" presStyleCnt="0"/>
      <dgm:spPr/>
    </dgm:pt>
    <dgm:pt modelId="{C216AE67-9269-48BC-A850-82D23D01F231}" type="pres">
      <dgm:prSet presAssocID="{1B58B9A7-578C-4234-9500-9C6DB3FFA94C}" presName="Accent" presStyleLbl="bgShp" presStyleIdx="4" presStyleCnt="6"/>
      <dgm:spPr/>
    </dgm:pt>
    <dgm:pt modelId="{9D96BBF8-E850-4AE6-B33C-AEA006B04089}" type="pres">
      <dgm:prSet presAssocID="{1B58B9A7-578C-4234-9500-9C6DB3FFA94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CF2A36A-9044-435A-AF1D-BB567CDD5D45}" type="pres">
      <dgm:prSet presAssocID="{8F0D33C3-A795-4E8F-A959-89526DF664B0}" presName="Accent6" presStyleCnt="0"/>
      <dgm:spPr/>
    </dgm:pt>
    <dgm:pt modelId="{669991FC-34C8-40AE-884A-5D05135540CA}" type="pres">
      <dgm:prSet presAssocID="{8F0D33C3-A795-4E8F-A959-89526DF664B0}" presName="Accent" presStyleLbl="bgShp" presStyleIdx="5" presStyleCnt="6"/>
      <dgm:spPr/>
    </dgm:pt>
    <dgm:pt modelId="{A9FC7D0E-3CE5-48A3-A2F5-DE28BAD42990}" type="pres">
      <dgm:prSet presAssocID="{8F0D33C3-A795-4E8F-A959-89526DF664B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28F2A0C-6EC1-4474-AAA6-7AFE99667DC1}" type="presOf" srcId="{99FE9147-B617-40B7-ADCF-F31B4D933FC3}" destId="{7E191C17-C9A0-4096-B5E5-52A5E08A029B}" srcOrd="0" destOrd="0" presId="urn:microsoft.com/office/officeart/2011/layout/HexagonRadial"/>
    <dgm:cxn modelId="{1761110F-651B-4112-98A8-77C0EFD738E7}" srcId="{D68B4808-C30D-45CC-880E-5BBFCE50D585}" destId="{FA265C79-3029-44EB-ACA1-AC4C502A7C7B}" srcOrd="0" destOrd="0" parTransId="{AE6B1E72-A96C-4537-8404-CBA733659E51}" sibTransId="{37F3AC87-7CA0-45F1-B523-2B3C7495815D}"/>
    <dgm:cxn modelId="{E1BF1E0F-CE35-48CE-98E1-4F40A9BD728C}" type="presOf" srcId="{24FD7EBB-AAF5-46D2-BDDC-DE0A7B274E4E}" destId="{3D4FA82D-369F-4490-A2B0-B835E3B2EAE9}" srcOrd="0" destOrd="0" presId="urn:microsoft.com/office/officeart/2011/layout/HexagonRadial"/>
    <dgm:cxn modelId="{CF941D2C-7C70-44DF-B939-924AC398FEC2}" srcId="{FA265C79-3029-44EB-ACA1-AC4C502A7C7B}" destId="{24FD7EBB-AAF5-46D2-BDDC-DE0A7B274E4E}" srcOrd="3" destOrd="0" parTransId="{0B1122CD-89BA-4131-8600-64805FC991D6}" sibTransId="{436D08D1-8CD3-4137-94C9-5FD883EA5BC6}"/>
    <dgm:cxn modelId="{72A97A2C-EA98-4CA7-8490-1003AE685AB6}" type="presOf" srcId="{E17560F1-0E8F-4951-BE02-9E5D000EECD1}" destId="{557D8C17-A15B-4BFA-B5D6-543D5D3E5139}" srcOrd="0" destOrd="0" presId="urn:microsoft.com/office/officeart/2011/layout/HexagonRadial"/>
    <dgm:cxn modelId="{4D73C149-33F9-4A42-B006-7F03C039C1EE}" srcId="{FA265C79-3029-44EB-ACA1-AC4C502A7C7B}" destId="{E17560F1-0E8F-4951-BE02-9E5D000EECD1}" srcOrd="0" destOrd="0" parTransId="{8B058A9F-EDA3-4221-868F-FD8620015640}" sibTransId="{4CF32975-8E32-4015-82A8-C7BC0148D0BC}"/>
    <dgm:cxn modelId="{BC23944E-1737-4653-9CDE-66D362851941}" srcId="{FA265C79-3029-44EB-ACA1-AC4C502A7C7B}" destId="{99FE9147-B617-40B7-ADCF-F31B4D933FC3}" srcOrd="2" destOrd="0" parTransId="{45D3180E-EBFA-47B1-8EA0-7AFDDC2DA452}" sibTransId="{098D2E62-E8EF-49CC-89F4-A524DDE7124E}"/>
    <dgm:cxn modelId="{150A6E56-5B1B-4D35-AA81-48CA01AA05FF}" type="presOf" srcId="{1B58B9A7-578C-4234-9500-9C6DB3FFA94C}" destId="{9D96BBF8-E850-4AE6-B33C-AEA006B04089}" srcOrd="0" destOrd="0" presId="urn:microsoft.com/office/officeart/2011/layout/HexagonRadial"/>
    <dgm:cxn modelId="{6583C77C-386C-4303-A0C0-F72613A1992B}" srcId="{FA265C79-3029-44EB-ACA1-AC4C502A7C7B}" destId="{8F0D33C3-A795-4E8F-A959-89526DF664B0}" srcOrd="5" destOrd="0" parTransId="{4B0D47F8-C8FE-492D-828A-C90A3B0AB3DC}" sibTransId="{29553668-5E7D-4987-919F-0A3AF5411EE0}"/>
    <dgm:cxn modelId="{2B5EEC7E-4887-4C3C-936E-F9BC1F6AE4DF}" type="presOf" srcId="{0B032C3A-39B3-43E5-B84A-5B906493A547}" destId="{E238D39D-868F-4076-B69D-26C410F2B64B}" srcOrd="0" destOrd="0" presId="urn:microsoft.com/office/officeart/2011/layout/HexagonRadial"/>
    <dgm:cxn modelId="{91721983-00A4-461B-8FA4-21FBDDBEB640}" srcId="{FA265C79-3029-44EB-ACA1-AC4C502A7C7B}" destId="{1B58B9A7-578C-4234-9500-9C6DB3FFA94C}" srcOrd="4" destOrd="0" parTransId="{CA7382B6-2544-4464-B193-D3B534DCE318}" sibTransId="{4F66B6EC-74BA-46CB-A86E-4B02655C914B}"/>
    <dgm:cxn modelId="{30A7F086-3A86-4FCA-9960-597BF1C0F58F}" type="presOf" srcId="{D68B4808-C30D-45CC-880E-5BBFCE50D585}" destId="{87771CD1-68A2-4AC8-86EF-55531330B278}" srcOrd="0" destOrd="0" presId="urn:microsoft.com/office/officeart/2011/layout/HexagonRadial"/>
    <dgm:cxn modelId="{76BCE29F-6385-42F8-81A0-632A3242AB27}" srcId="{FA265C79-3029-44EB-ACA1-AC4C502A7C7B}" destId="{0B032C3A-39B3-43E5-B84A-5B906493A547}" srcOrd="1" destOrd="0" parTransId="{82805E93-9B9F-4926-85BE-7222191E3023}" sibTransId="{F46158D9-8CD6-4B6C-AA4D-73240E9464A6}"/>
    <dgm:cxn modelId="{9C9F95D1-3796-4FF4-8AA9-94C0CA9DED37}" type="presOf" srcId="{FA265C79-3029-44EB-ACA1-AC4C502A7C7B}" destId="{6CAC407A-D77E-4D03-A535-7EBFE556FCC3}" srcOrd="0" destOrd="0" presId="urn:microsoft.com/office/officeart/2011/layout/HexagonRadial"/>
    <dgm:cxn modelId="{3A4E1CF4-CC6B-4337-87B7-84B3D97C7AC3}" type="presOf" srcId="{8F0D33C3-A795-4E8F-A959-89526DF664B0}" destId="{A9FC7D0E-3CE5-48A3-A2F5-DE28BAD42990}" srcOrd="0" destOrd="0" presId="urn:microsoft.com/office/officeart/2011/layout/HexagonRadial"/>
    <dgm:cxn modelId="{2D56C7C5-E3A6-4AAA-95C4-FD11104F0A8A}" type="presParOf" srcId="{87771CD1-68A2-4AC8-86EF-55531330B278}" destId="{6CAC407A-D77E-4D03-A535-7EBFE556FCC3}" srcOrd="0" destOrd="0" presId="urn:microsoft.com/office/officeart/2011/layout/HexagonRadial"/>
    <dgm:cxn modelId="{CB973A9F-5BA1-446B-8172-3ACE2754AF09}" type="presParOf" srcId="{87771CD1-68A2-4AC8-86EF-55531330B278}" destId="{7ED8F5A0-053D-4E98-A5F5-A160138EDF6E}" srcOrd="1" destOrd="0" presId="urn:microsoft.com/office/officeart/2011/layout/HexagonRadial"/>
    <dgm:cxn modelId="{8A05AFDF-958C-419F-8B66-6606A76901CD}" type="presParOf" srcId="{7ED8F5A0-053D-4E98-A5F5-A160138EDF6E}" destId="{D8673390-2D93-48DE-A7B0-3D61C800D5F9}" srcOrd="0" destOrd="0" presId="urn:microsoft.com/office/officeart/2011/layout/HexagonRadial"/>
    <dgm:cxn modelId="{C7064830-861D-46CB-A21F-A9E24F549967}" type="presParOf" srcId="{87771CD1-68A2-4AC8-86EF-55531330B278}" destId="{557D8C17-A15B-4BFA-B5D6-543D5D3E5139}" srcOrd="2" destOrd="0" presId="urn:microsoft.com/office/officeart/2011/layout/HexagonRadial"/>
    <dgm:cxn modelId="{6F14DB0D-366C-4970-A06A-2290E0280C61}" type="presParOf" srcId="{87771CD1-68A2-4AC8-86EF-55531330B278}" destId="{A965DB35-67E2-46CE-99E2-F433A6DB7B3B}" srcOrd="3" destOrd="0" presId="urn:microsoft.com/office/officeart/2011/layout/HexagonRadial"/>
    <dgm:cxn modelId="{7EBA55C3-9E77-4EA3-9CD1-11F4B77D8CE8}" type="presParOf" srcId="{A965DB35-67E2-46CE-99E2-F433A6DB7B3B}" destId="{FFB9CF79-77D8-484D-ADF5-AAAF35C09BDD}" srcOrd="0" destOrd="0" presId="urn:microsoft.com/office/officeart/2011/layout/HexagonRadial"/>
    <dgm:cxn modelId="{D0F728A5-1B6C-4548-A70F-D5ECCD80CAEB}" type="presParOf" srcId="{87771CD1-68A2-4AC8-86EF-55531330B278}" destId="{E238D39D-868F-4076-B69D-26C410F2B64B}" srcOrd="4" destOrd="0" presId="urn:microsoft.com/office/officeart/2011/layout/HexagonRadial"/>
    <dgm:cxn modelId="{428A7E7F-2B08-4693-B920-3B682FD33E07}" type="presParOf" srcId="{87771CD1-68A2-4AC8-86EF-55531330B278}" destId="{C05D78E7-8B01-4B74-B2F6-4719B5C723BF}" srcOrd="5" destOrd="0" presId="urn:microsoft.com/office/officeart/2011/layout/HexagonRadial"/>
    <dgm:cxn modelId="{9297A025-4AC4-4C5C-837B-E6687293B3E3}" type="presParOf" srcId="{C05D78E7-8B01-4B74-B2F6-4719B5C723BF}" destId="{04C8E9F5-8C33-43C6-AB24-73B414404756}" srcOrd="0" destOrd="0" presId="urn:microsoft.com/office/officeart/2011/layout/HexagonRadial"/>
    <dgm:cxn modelId="{AAD16CE4-BF2B-406D-BBDE-51EAE95F546B}" type="presParOf" srcId="{87771CD1-68A2-4AC8-86EF-55531330B278}" destId="{7E191C17-C9A0-4096-B5E5-52A5E08A029B}" srcOrd="6" destOrd="0" presId="urn:microsoft.com/office/officeart/2011/layout/HexagonRadial"/>
    <dgm:cxn modelId="{53ABEDE4-02E5-4253-A5D6-F25459667DEF}" type="presParOf" srcId="{87771CD1-68A2-4AC8-86EF-55531330B278}" destId="{9FCB8CDB-179F-4BCC-AD1D-8DF8F08B530D}" srcOrd="7" destOrd="0" presId="urn:microsoft.com/office/officeart/2011/layout/HexagonRadial"/>
    <dgm:cxn modelId="{5BCE4957-FDBC-450C-87DC-E649449250A6}" type="presParOf" srcId="{9FCB8CDB-179F-4BCC-AD1D-8DF8F08B530D}" destId="{C23B591E-0832-4A3C-A433-64336C13CC72}" srcOrd="0" destOrd="0" presId="urn:microsoft.com/office/officeart/2011/layout/HexagonRadial"/>
    <dgm:cxn modelId="{032C73E7-DB32-4FCD-B209-F513321E43ED}" type="presParOf" srcId="{87771CD1-68A2-4AC8-86EF-55531330B278}" destId="{3D4FA82D-369F-4490-A2B0-B835E3B2EAE9}" srcOrd="8" destOrd="0" presId="urn:microsoft.com/office/officeart/2011/layout/HexagonRadial"/>
    <dgm:cxn modelId="{E30356A8-50DE-4264-8A2C-C222A43ACC1E}" type="presParOf" srcId="{87771CD1-68A2-4AC8-86EF-55531330B278}" destId="{C6D2CCCB-C1FF-4B09-8046-60C3B4C2FFB2}" srcOrd="9" destOrd="0" presId="urn:microsoft.com/office/officeart/2011/layout/HexagonRadial"/>
    <dgm:cxn modelId="{A6B8DDB2-EF40-43A6-8CF2-2CB9907E6EA4}" type="presParOf" srcId="{C6D2CCCB-C1FF-4B09-8046-60C3B4C2FFB2}" destId="{C216AE67-9269-48BC-A850-82D23D01F231}" srcOrd="0" destOrd="0" presId="urn:microsoft.com/office/officeart/2011/layout/HexagonRadial"/>
    <dgm:cxn modelId="{69CF8402-FEE3-4FCE-ADFB-CEB17978B069}" type="presParOf" srcId="{87771CD1-68A2-4AC8-86EF-55531330B278}" destId="{9D96BBF8-E850-4AE6-B33C-AEA006B04089}" srcOrd="10" destOrd="0" presId="urn:microsoft.com/office/officeart/2011/layout/HexagonRadial"/>
    <dgm:cxn modelId="{E12E7C22-4814-462E-9CDE-1003DC033221}" type="presParOf" srcId="{87771CD1-68A2-4AC8-86EF-55531330B278}" destId="{7CF2A36A-9044-435A-AF1D-BB567CDD5D45}" srcOrd="11" destOrd="0" presId="urn:microsoft.com/office/officeart/2011/layout/HexagonRadial"/>
    <dgm:cxn modelId="{40FCB442-CC6F-4F4F-B881-E3293FE44BD4}" type="presParOf" srcId="{7CF2A36A-9044-435A-AF1D-BB567CDD5D45}" destId="{669991FC-34C8-40AE-884A-5D05135540CA}" srcOrd="0" destOrd="0" presId="urn:microsoft.com/office/officeart/2011/layout/HexagonRadial"/>
    <dgm:cxn modelId="{D915344F-7C67-460F-8043-4CCD96483653}" type="presParOf" srcId="{87771CD1-68A2-4AC8-86EF-55531330B278}" destId="{A9FC7D0E-3CE5-48A3-A2F5-DE28BAD42990}" srcOrd="12" destOrd="0" presId="urn:microsoft.com/office/officeart/2011/layout/HexagonRadial"/>
  </dgm:cxnLst>
  <dgm:bg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C407A-D77E-4D03-A535-7EBFE556FCC3}">
      <dsp:nvSpPr>
        <dsp:cNvPr id="0" name=""/>
        <dsp:cNvSpPr/>
      </dsp:nvSpPr>
      <dsp:spPr>
        <a:xfrm>
          <a:off x="5045777" y="2288057"/>
          <a:ext cx="2099853" cy="1681258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SCIENCE LIFECYCLE</a:t>
          </a:r>
        </a:p>
      </dsp:txBody>
      <dsp:txXfrm>
        <a:off x="5380877" y="2556356"/>
        <a:ext cx="1429653" cy="1144660"/>
      </dsp:txXfrm>
    </dsp:sp>
    <dsp:sp modelId="{FFB9CF79-77D8-484D-ADF5-AAAF35C09BDD}">
      <dsp:nvSpPr>
        <dsp:cNvPr id="0" name=""/>
        <dsp:cNvSpPr/>
      </dsp:nvSpPr>
      <dsp:spPr>
        <a:xfrm>
          <a:off x="6416350" y="978081"/>
          <a:ext cx="958687" cy="826035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D8C17-A15B-4BFA-B5D6-543D5D3E5139}">
      <dsp:nvSpPr>
        <dsp:cNvPr id="0" name=""/>
        <dsp:cNvSpPr/>
      </dsp:nvSpPr>
      <dsp:spPr>
        <a:xfrm>
          <a:off x="5167343" y="145455"/>
          <a:ext cx="1866178" cy="1571680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/>
            <a:t>01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Problem Statement</a:t>
          </a:r>
        </a:p>
      </dsp:txBody>
      <dsp:txXfrm>
        <a:off x="5472534" y="402485"/>
        <a:ext cx="1255796" cy="1057620"/>
      </dsp:txXfrm>
    </dsp:sp>
    <dsp:sp modelId="{04C8E9F5-8C33-43C6-AB24-73B414404756}">
      <dsp:nvSpPr>
        <dsp:cNvPr id="0" name=""/>
        <dsp:cNvSpPr/>
      </dsp:nvSpPr>
      <dsp:spPr>
        <a:xfrm>
          <a:off x="7535212" y="2522328"/>
          <a:ext cx="958687" cy="826035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8D39D-868F-4076-B69D-26C410F2B64B}">
      <dsp:nvSpPr>
        <dsp:cNvPr id="0" name=""/>
        <dsp:cNvSpPr/>
      </dsp:nvSpPr>
      <dsp:spPr>
        <a:xfrm>
          <a:off x="6968984" y="1138578"/>
          <a:ext cx="2082277" cy="1801414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1913963"/>
            <a:satOff val="-2701"/>
            <a:lumOff val="-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02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Mining</a:t>
          </a:r>
        </a:p>
      </dsp:txBody>
      <dsp:txXfrm>
        <a:off x="7314062" y="1437111"/>
        <a:ext cx="1392121" cy="1204348"/>
      </dsp:txXfrm>
    </dsp:sp>
    <dsp:sp modelId="{C23B591E-0832-4A3C-A433-64336C13CC72}">
      <dsp:nvSpPr>
        <dsp:cNvPr id="0" name=""/>
        <dsp:cNvSpPr/>
      </dsp:nvSpPr>
      <dsp:spPr>
        <a:xfrm>
          <a:off x="6757978" y="4265492"/>
          <a:ext cx="958687" cy="826035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1C17-C9A0-4096-B5E5-52A5E08A029B}">
      <dsp:nvSpPr>
        <dsp:cNvPr id="0" name=""/>
        <dsp:cNvSpPr/>
      </dsp:nvSpPr>
      <dsp:spPr>
        <a:xfrm>
          <a:off x="6968984" y="3316760"/>
          <a:ext cx="2082277" cy="1801414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3827925"/>
            <a:satOff val="-5402"/>
            <a:lumOff val="-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03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Cleaning</a:t>
          </a:r>
        </a:p>
      </dsp:txBody>
      <dsp:txXfrm>
        <a:off x="7314062" y="3615293"/>
        <a:ext cx="1392121" cy="1204348"/>
      </dsp:txXfrm>
    </dsp:sp>
    <dsp:sp modelId="{C216AE67-9269-48BC-A850-82D23D01F231}">
      <dsp:nvSpPr>
        <dsp:cNvPr id="0" name=""/>
        <dsp:cNvSpPr/>
      </dsp:nvSpPr>
      <dsp:spPr>
        <a:xfrm>
          <a:off x="4829965" y="4446439"/>
          <a:ext cx="958687" cy="826035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FA82D-369F-4490-A2B0-B835E3B2EAE9}">
      <dsp:nvSpPr>
        <dsp:cNvPr id="0" name=""/>
        <dsp:cNvSpPr/>
      </dsp:nvSpPr>
      <dsp:spPr>
        <a:xfrm>
          <a:off x="5144209" y="4602033"/>
          <a:ext cx="1912447" cy="1449328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5741888"/>
            <a:satOff val="-8103"/>
            <a:lumOff val="-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04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Exploration</a:t>
          </a:r>
        </a:p>
      </dsp:txBody>
      <dsp:txXfrm>
        <a:off x="5441604" y="4827411"/>
        <a:ext cx="1317657" cy="998572"/>
      </dsp:txXfrm>
    </dsp:sp>
    <dsp:sp modelId="{669991FC-34C8-40AE-884A-5D05135540CA}">
      <dsp:nvSpPr>
        <dsp:cNvPr id="0" name=""/>
        <dsp:cNvSpPr/>
      </dsp:nvSpPr>
      <dsp:spPr>
        <a:xfrm>
          <a:off x="3692780" y="2902812"/>
          <a:ext cx="958687" cy="826035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6BBF8-E850-4AE6-B33C-AEA006B04089}">
      <dsp:nvSpPr>
        <dsp:cNvPr id="0" name=""/>
        <dsp:cNvSpPr/>
      </dsp:nvSpPr>
      <dsp:spPr>
        <a:xfrm>
          <a:off x="3140737" y="3317999"/>
          <a:ext cx="2082277" cy="1801414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7655851"/>
            <a:satOff val="-10804"/>
            <a:lumOff val="-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05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Feature Engineering</a:t>
          </a:r>
        </a:p>
      </dsp:txBody>
      <dsp:txXfrm>
        <a:off x="3485815" y="3616532"/>
        <a:ext cx="1392121" cy="1204348"/>
      </dsp:txXfrm>
    </dsp:sp>
    <dsp:sp modelId="{A9FC7D0E-3CE5-48A3-A2F5-DE28BAD42990}">
      <dsp:nvSpPr>
        <dsp:cNvPr id="0" name=""/>
        <dsp:cNvSpPr/>
      </dsp:nvSpPr>
      <dsp:spPr>
        <a:xfrm>
          <a:off x="3140737" y="1136100"/>
          <a:ext cx="2082277" cy="1801414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9569813"/>
            <a:satOff val="-13505"/>
            <a:lumOff val="-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06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Predictive Modeling</a:t>
          </a:r>
        </a:p>
      </dsp:txBody>
      <dsp:txXfrm>
        <a:off x="3485815" y="1434633"/>
        <a:ext cx="1392121" cy="1204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7178E-8DC1-4A23-9B80-C66DD8E78307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A6507-7D50-4546-8C74-C9AFB1C9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78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670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26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20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470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92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597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244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669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27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059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45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0A6507-7D50-4546-8C74-C9AFB1C953F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26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197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12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83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31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665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83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406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25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05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76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45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9DC0E4D-E376-4E3B-8392-B336F23F0792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DB7FCB9-06E5-47E5-8D6A-BFC90B9BE1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6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techdaily.com/pulse-pressure-a-game-changer-in-the-fight-against-dementia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D4C4B-B243-3FF3-BFD6-8B4DEB3CB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83017" y="3187008"/>
            <a:ext cx="3648744" cy="233038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82B97B3B-68F7-482D-0BBE-AF8479046DB1}"/>
              </a:ext>
            </a:extLst>
          </p:cNvPr>
          <p:cNvSpPr txBox="1">
            <a:spLocks/>
          </p:cNvSpPr>
          <p:nvPr/>
        </p:nvSpPr>
        <p:spPr>
          <a:xfrm>
            <a:off x="1983545" y="1340608"/>
            <a:ext cx="8595359" cy="16010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Predictive Analysis Approach for Brain Stroke Prediction using various Machine Learning Algorithm</a:t>
            </a:r>
            <a:endParaRPr lang="en-US" sz="32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3EF0F6-02CF-A0F6-E0DB-72F8EB165D40}"/>
              </a:ext>
            </a:extLst>
          </p:cNvPr>
          <p:cNvCxnSpPr>
            <a:cxnSpLocks/>
          </p:cNvCxnSpPr>
          <p:nvPr/>
        </p:nvCxnSpPr>
        <p:spPr>
          <a:xfrm>
            <a:off x="0" y="6330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AEEFE9E-98BD-8655-3150-DD6CD56E6503}"/>
              </a:ext>
            </a:extLst>
          </p:cNvPr>
          <p:cNvSpPr txBox="1">
            <a:spLocks/>
          </p:cNvSpPr>
          <p:nvPr/>
        </p:nvSpPr>
        <p:spPr>
          <a:xfrm>
            <a:off x="0" y="70339"/>
            <a:ext cx="3995225" cy="562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 Presentation </a:t>
            </a:r>
            <a:r>
              <a:rPr lang="en-US" sz="3200" dirty="0">
                <a:solidFill>
                  <a:schemeClr val="tx2">
                    <a:lumMod val="75000"/>
                    <a:lumOff val="25000"/>
                  </a:schemeClr>
                </a:solidFill>
                <a:ea typeface="+mj-ea"/>
                <a:cs typeface="Arial" panose="020B0604020202020204" pitchFamily="34" charset="0"/>
              </a:rPr>
              <a:t>: 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1C3E719-8E53-A40F-7262-646BF3FA2B9D}"/>
              </a:ext>
            </a:extLst>
          </p:cNvPr>
          <p:cNvSpPr txBox="1">
            <a:spLocks/>
          </p:cNvSpPr>
          <p:nvPr/>
        </p:nvSpPr>
        <p:spPr>
          <a:xfrm>
            <a:off x="229250" y="5137721"/>
            <a:ext cx="3530991" cy="1621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By:</a:t>
            </a:r>
          </a:p>
          <a:p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Sampriti </a:t>
            </a:r>
            <a:r>
              <a:rPr lang="en-US" sz="22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Ambale</a:t>
            </a:r>
            <a:endParaRPr lang="en-US" sz="2200" dirty="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Dinesh Kumar R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22-Aug-23</a:t>
            </a:r>
          </a:p>
          <a:p>
            <a:endParaRPr lang="en-US" sz="2400" dirty="0">
              <a:solidFill>
                <a:schemeClr val="bg1"/>
              </a:solidFill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8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Analysis: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0" y="775514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our data set there is no null value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3724E-0413-D1FF-DADA-4ED706B9E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6" t="36013" r="11903" b="22574"/>
          <a:stretch/>
        </p:blipFill>
        <p:spPr>
          <a:xfrm>
            <a:off x="818866" y="1269245"/>
            <a:ext cx="10495128" cy="21597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A8C92-CE2C-F370-8FCE-2CC9B6116B08}"/>
              </a:ext>
            </a:extLst>
          </p:cNvPr>
          <p:cNvSpPr txBox="1"/>
          <p:nvPr/>
        </p:nvSpPr>
        <p:spPr>
          <a:xfrm>
            <a:off x="0" y="3582264"/>
            <a:ext cx="12192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 null values are available in BMI column, which is continues. It can be treated with mean and mode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38228-644C-DE78-881B-993D5711D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6" t="37805" r="11232" b="20981"/>
          <a:stretch/>
        </p:blipFill>
        <p:spPr>
          <a:xfrm>
            <a:off x="682388" y="4032914"/>
            <a:ext cx="10754436" cy="26408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582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Analysis: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95536" y="775514"/>
            <a:ext cx="55546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our data set there is no null value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3724E-0413-D1FF-DADA-4ED706B9E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6" t="36013" r="61109" b="22574"/>
          <a:stretch/>
        </p:blipFill>
        <p:spPr>
          <a:xfrm>
            <a:off x="95536" y="1268426"/>
            <a:ext cx="5554635" cy="20706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A8C92-CE2C-F370-8FCE-2CC9B6116B08}"/>
              </a:ext>
            </a:extLst>
          </p:cNvPr>
          <p:cNvSpPr txBox="1"/>
          <p:nvPr/>
        </p:nvSpPr>
        <p:spPr>
          <a:xfrm>
            <a:off x="95536" y="3391506"/>
            <a:ext cx="555463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 null values are available in BMI column, which is continues. It can be treated with mean and mode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38228-644C-DE78-881B-993D5711D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15" t="37805" r="51981" b="20981"/>
          <a:stretch/>
        </p:blipFill>
        <p:spPr>
          <a:xfrm>
            <a:off x="95536" y="4030867"/>
            <a:ext cx="5554634" cy="26408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A78113-E385-CA67-D7A1-8053CF21FDB9}"/>
              </a:ext>
            </a:extLst>
          </p:cNvPr>
          <p:cNvCxnSpPr>
            <a:cxnSpLocks/>
          </p:cNvCxnSpPr>
          <p:nvPr/>
        </p:nvCxnSpPr>
        <p:spPr>
          <a:xfrm>
            <a:off x="5991367" y="627797"/>
            <a:ext cx="0" cy="6230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3ED8A71-69C4-3206-E151-6137C30BF6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21" t="44176" r="56119" b="21777"/>
          <a:stretch/>
        </p:blipFill>
        <p:spPr>
          <a:xfrm>
            <a:off x="6332564" y="1312917"/>
            <a:ext cx="5554631" cy="2717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35BFFE-C302-DFE2-2C1A-6AEE1E679031}"/>
              </a:ext>
            </a:extLst>
          </p:cNvPr>
          <p:cNvSpPr txBox="1"/>
          <p:nvPr/>
        </p:nvSpPr>
        <p:spPr>
          <a:xfrm>
            <a:off x="6332564" y="698362"/>
            <a:ext cx="555463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Checking for duplicate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EFBC1-5629-984E-F92A-74D2CA9C5D8F}"/>
              </a:ext>
            </a:extLst>
          </p:cNvPr>
          <p:cNvSpPr txBox="1"/>
          <p:nvPr/>
        </p:nvSpPr>
        <p:spPr>
          <a:xfrm>
            <a:off x="6332564" y="4308411"/>
            <a:ext cx="555463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Duplicate values are available in data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9B930-460D-4B11-19AD-4053AEC9CFD5}"/>
              </a:ext>
            </a:extLst>
          </p:cNvPr>
          <p:cNvSpPr txBox="1"/>
          <p:nvPr/>
        </p:nvSpPr>
        <p:spPr>
          <a:xfrm>
            <a:off x="6332564" y="5012175"/>
            <a:ext cx="555463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are halalled with the deletion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98F60-9AE9-CBAF-68FA-908F2635463B}"/>
              </a:ext>
            </a:extLst>
          </p:cNvPr>
          <p:cNvSpPr txBox="1"/>
          <p:nvPr/>
        </p:nvSpPr>
        <p:spPr>
          <a:xfrm>
            <a:off x="6332564" y="5659051"/>
            <a:ext cx="55546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BSPdata.duplicated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().sum()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This Is used to check the duplicate values</a:t>
            </a:r>
          </a:p>
        </p:txBody>
      </p:sp>
    </p:spTree>
    <p:extLst>
      <p:ext uri="{BB962C8B-B14F-4D97-AF65-F5344CB8AC3E}">
        <p14:creationId xmlns:p14="http://schemas.microsoft.com/office/powerpoint/2010/main" val="17324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Engineering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Label Encoding, One Hot Coding, Feature Scaling (Normalization) 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1" y="825457"/>
            <a:ext cx="1219199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Label Encoding 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Converting categorical variables into numerical format.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2FD22-4EFE-7988-507D-70F20E8B4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0" t="32230" r="10671" b="4854"/>
          <a:stretch/>
        </p:blipFill>
        <p:spPr>
          <a:xfrm>
            <a:off x="118280" y="2579894"/>
            <a:ext cx="11955440" cy="4162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E6F3D-A8E4-0ECE-3FAF-04DC032F088F}"/>
              </a:ext>
            </a:extLst>
          </p:cNvPr>
          <p:cNvSpPr txBox="1"/>
          <p:nvPr/>
        </p:nvSpPr>
        <p:spPr>
          <a:xfrm>
            <a:off x="1" y="1502621"/>
            <a:ext cx="12191999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We do label encoding with these variables are as follows: -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(hypertension,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heart_disease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ever_married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work_type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Residence_type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smoking_status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435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Engineering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Label Encoding, One Hot Coding, Feature Scaling (Normalization) 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109183" y="726367"/>
            <a:ext cx="577300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One Hot Coding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Converting categorical variables into numerical format.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E6F3D-A8E4-0ECE-3FAF-04DC032F088F}"/>
              </a:ext>
            </a:extLst>
          </p:cNvPr>
          <p:cNvSpPr txBox="1"/>
          <p:nvPr/>
        </p:nvSpPr>
        <p:spPr>
          <a:xfrm>
            <a:off x="143302" y="1692322"/>
            <a:ext cx="5738883" cy="3471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Here we are dropping the repeated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769FF-07ED-FEB8-1B36-E6CE6FECE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7" t="27849" r="10895" b="21897"/>
          <a:stretch/>
        </p:blipFill>
        <p:spPr>
          <a:xfrm>
            <a:off x="143302" y="2268450"/>
            <a:ext cx="5773002" cy="43612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BB5A4-917A-6B57-1E48-D19885867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67" t="28846" r="42239" b="7531"/>
          <a:stretch/>
        </p:blipFill>
        <p:spPr>
          <a:xfrm>
            <a:off x="6487236" y="2268449"/>
            <a:ext cx="5561462" cy="43612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89A00-BB14-FF1D-7169-53C0CCB99A02}"/>
              </a:ext>
            </a:extLst>
          </p:cNvPr>
          <p:cNvSpPr txBox="1"/>
          <p:nvPr/>
        </p:nvSpPr>
        <p:spPr>
          <a:xfrm>
            <a:off x="6487236" y="862287"/>
            <a:ext cx="556146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After the label encoding &amp; one hot coding over variable converted into the (int,float,unit8)</a:t>
            </a:r>
          </a:p>
        </p:txBody>
      </p:sp>
    </p:spTree>
    <p:extLst>
      <p:ext uri="{BB962C8B-B14F-4D97-AF65-F5344CB8AC3E}">
        <p14:creationId xmlns:p14="http://schemas.microsoft.com/office/powerpoint/2010/main" val="137989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Engineering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Label Encoding, One Hot Coding, Feature Scaling (Normalization) 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0" y="934872"/>
            <a:ext cx="12192000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Scaling (Normalization) :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Normalization is a scaling technique in which values are shifted and rescaled so that they end up ranging between 0 and 1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6F10E-55A5-F97D-258F-86A42DCB4D88}"/>
              </a:ext>
            </a:extLst>
          </p:cNvPr>
          <p:cNvSpPr txBox="1"/>
          <p:nvPr/>
        </p:nvSpPr>
        <p:spPr>
          <a:xfrm>
            <a:off x="0" y="1744033"/>
            <a:ext cx="12192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below we are converted higher value into the range Between  0 and 1. for example id, age,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avg_glucose_level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bmi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ED741-262D-0F1B-3589-81F109158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5" t="31166" r="12127" b="20184"/>
          <a:stretch/>
        </p:blipFill>
        <p:spPr>
          <a:xfrm>
            <a:off x="832513" y="2588322"/>
            <a:ext cx="9840037" cy="33348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758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Building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Logistic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0" y="620974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Logistic Regression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Type of classification regression ,used for predicting the probability of a binary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B9965-FB1D-2215-752A-3C215E90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9" t="30239" r="39999" b="9035"/>
          <a:stretch/>
        </p:blipFill>
        <p:spPr>
          <a:xfrm>
            <a:off x="322996" y="1113650"/>
            <a:ext cx="7046795" cy="39496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58746-4CEB-BE7F-FC80-DD7B913DD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519" y="1107669"/>
            <a:ext cx="4062484" cy="39556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</a:t>
            </a:r>
            <a:r>
              <a:rPr lang="en-IN" sz="1600" dirty="0" err="1"/>
              <a:t>sklearn.linear_model</a:t>
            </a:r>
            <a:r>
              <a:rPr lang="en-IN" sz="1600" dirty="0"/>
              <a:t> (</a:t>
            </a:r>
            <a:r>
              <a:rPr lang="en-IN" sz="1600" dirty="0" err="1"/>
              <a:t>LogisticRegression</a:t>
            </a:r>
            <a:r>
              <a:rPr lang="en-I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95.5%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:100%</a:t>
            </a:r>
          </a:p>
        </p:txBody>
      </p:sp>
    </p:spTree>
    <p:extLst>
      <p:ext uri="{BB962C8B-B14F-4D97-AF65-F5344CB8AC3E}">
        <p14:creationId xmlns:p14="http://schemas.microsoft.com/office/powerpoint/2010/main" val="188860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Building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Naive bayes Classification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0" y="620974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Naive bayes Classification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</a:t>
            </a:r>
            <a:r>
              <a:rPr lang="en-IN" sz="1600" dirty="0" err="1"/>
              <a:t>sklearn.linear_model</a:t>
            </a:r>
            <a:r>
              <a:rPr lang="en-IN" sz="1600" dirty="0"/>
              <a:t> (Gaussian NB)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45%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 99.8%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 38%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5F3F6-AE36-B413-B674-DEFC65857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2" t="33425" r="43136" b="11424"/>
          <a:stretch/>
        </p:blipFill>
        <p:spPr>
          <a:xfrm>
            <a:off x="177420" y="1167221"/>
            <a:ext cx="7482756" cy="38960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E91A6-D357-B089-FD37-5CD68030BB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8" r="3931"/>
          <a:stretch/>
        </p:blipFill>
        <p:spPr>
          <a:xfrm>
            <a:off x="7945267" y="1167221"/>
            <a:ext cx="3955581" cy="38931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3940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Building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K - Nearest Neighbor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0" y="620974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 - Nearest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Neighbor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0" y="5534561"/>
            <a:ext cx="1219200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</a:t>
            </a:r>
            <a:r>
              <a:rPr lang="en-IN" sz="1600" dirty="0" err="1"/>
              <a:t>sklearn.neighbors</a:t>
            </a:r>
            <a:r>
              <a:rPr lang="en-IN" sz="1600" dirty="0"/>
              <a:t> (</a:t>
            </a:r>
            <a:r>
              <a:rPr lang="en-IN" sz="1600" dirty="0" err="1"/>
              <a:t>Kneighbors</a:t>
            </a:r>
            <a:r>
              <a:rPr lang="en-IN" sz="1600" dirty="0"/>
              <a:t> Classifier)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 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 99%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18204-A7E8-C2FB-55E5-0E5874391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1" t="29841" r="44113" b="13364"/>
          <a:stretch/>
        </p:blipFill>
        <p:spPr>
          <a:xfrm>
            <a:off x="291151" y="1113649"/>
            <a:ext cx="7469595" cy="38931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5533C-0CA0-60D9-D4C2-1AC74194A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50" y="1113649"/>
            <a:ext cx="3846399" cy="38931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6615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Building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Random Forest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0" y="620974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 Forest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</a:t>
            </a:r>
            <a:r>
              <a:rPr lang="en-US" sz="1600" dirty="0" err="1"/>
              <a:t>sklearn.ensemble</a:t>
            </a:r>
            <a:r>
              <a:rPr lang="en-US" sz="1600" dirty="0"/>
              <a:t> (</a:t>
            </a:r>
            <a:r>
              <a:rPr lang="en-US" sz="1600" dirty="0" err="1"/>
              <a:t>RandomForestClassifier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95.4%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 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 99%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04EC5-A7EC-301C-56CB-D18A8EC2A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7" t="30835" r="41791" b="13814"/>
          <a:stretch/>
        </p:blipFill>
        <p:spPr>
          <a:xfrm>
            <a:off x="163772" y="1094021"/>
            <a:ext cx="7574509" cy="3893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C11B73-720C-AB13-5105-4FF8395C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153" y="1094021"/>
            <a:ext cx="4001075" cy="38930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061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Building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Decision Tree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0" y="620974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Random Forest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</a:t>
            </a:r>
            <a:r>
              <a:rPr lang="en-IN" sz="1600" dirty="0" err="1"/>
              <a:t>sklearn.tree</a:t>
            </a:r>
            <a:r>
              <a:rPr lang="en-IN" sz="1600" dirty="0"/>
              <a:t> (</a:t>
            </a:r>
            <a:r>
              <a:rPr lang="en-IN" sz="1600" dirty="0" err="1"/>
              <a:t>DecisionTreeClassifier</a:t>
            </a:r>
            <a:r>
              <a:rPr lang="en-I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90.4%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 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 93%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04EC5-A7EC-301C-56CB-D18A8EC2A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7" t="30835" r="41791" b="13814"/>
          <a:stretch/>
        </p:blipFill>
        <p:spPr>
          <a:xfrm>
            <a:off x="163772" y="1094021"/>
            <a:ext cx="7574509" cy="3893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2E85F0-2816-2619-4045-5018A7A18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20" y="1060457"/>
            <a:ext cx="4260380" cy="38931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9744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229407244"/>
              </p:ext>
            </p:extLst>
          </p:nvPr>
        </p:nvGraphicFramePr>
        <p:xfrm>
          <a:off x="0" y="661182"/>
          <a:ext cx="12192000" cy="6196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E2830C6B-EC9A-6875-451C-E9EFD29A3283}"/>
              </a:ext>
            </a:extLst>
          </p:cNvPr>
          <p:cNvSpPr txBox="1">
            <a:spLocks/>
          </p:cNvSpPr>
          <p:nvPr/>
        </p:nvSpPr>
        <p:spPr>
          <a:xfrm>
            <a:off x="0" y="98473"/>
            <a:ext cx="4586068" cy="562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Life Cycle of Data Analytics: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2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Building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Support Vector Machine (SVM)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0" y="620974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</a:t>
            </a:r>
            <a:r>
              <a:rPr lang="en-IN" sz="1600" dirty="0" err="1"/>
              <a:t>sklearn.tree</a:t>
            </a:r>
            <a:r>
              <a:rPr lang="en-IN" sz="1600" dirty="0"/>
              <a:t> (</a:t>
            </a:r>
            <a:r>
              <a:rPr lang="en-IN" sz="1600" dirty="0" err="1"/>
              <a:t>DecisionTreeClassifier</a:t>
            </a:r>
            <a:r>
              <a:rPr lang="en-I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95.5%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 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 100%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42328-DFA3-89A1-B580-3123F785F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19" y="1094021"/>
            <a:ext cx="4096609" cy="3893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16D58-1E46-E895-D1AC-4C976EC44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91" t="29841" r="44113" b="13364"/>
          <a:stretch/>
        </p:blipFill>
        <p:spPr>
          <a:xfrm>
            <a:off x="291151" y="1113649"/>
            <a:ext cx="7469595" cy="38931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7651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 score : 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0" y="620974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0" y="5288340"/>
            <a:ext cx="121920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Library used : </a:t>
            </a:r>
            <a:r>
              <a:rPr lang="en-IN" sz="1600" dirty="0" err="1"/>
              <a:t>sklearn.tree</a:t>
            </a:r>
            <a:r>
              <a:rPr lang="en-IN" sz="1600" dirty="0"/>
              <a:t> (</a:t>
            </a:r>
            <a:r>
              <a:rPr lang="en-IN" sz="1600" dirty="0" err="1"/>
              <a:t>DecisionTreeClassifier</a:t>
            </a:r>
            <a:r>
              <a:rPr lang="en-I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Split used for training and testing the data : 70-30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Feature Scaling was performed after splitting the dataset to avoid information leakage on testing dataset by using Standardization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Accuracy : 95.5%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Recall : 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Precision : 100%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42328-DFA3-89A1-B580-3123F785F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19" y="1094021"/>
            <a:ext cx="4096609" cy="38931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16D58-1E46-E895-D1AC-4C976EC44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91" t="29841" r="44113" b="13364"/>
          <a:stretch/>
        </p:blipFill>
        <p:spPr>
          <a:xfrm>
            <a:off x="291151" y="1113649"/>
            <a:ext cx="7469595" cy="38931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9850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 score : 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0" y="620974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on all algorithm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74A3B-3D22-9861-AE63-33D1F3026D37}"/>
              </a:ext>
            </a:extLst>
          </p:cNvPr>
          <p:cNvSpPr txBox="1"/>
          <p:nvPr/>
        </p:nvSpPr>
        <p:spPr>
          <a:xfrm>
            <a:off x="0" y="6237026"/>
            <a:ext cx="12192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Logistic Regression is given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EE897-4D99-CC2C-E0F4-A385F619C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28177"/>
            <a:ext cx="9144018" cy="45720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30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DD34E63-2662-7B4D-4C8C-74B3D88DBD63}"/>
              </a:ext>
            </a:extLst>
          </p:cNvPr>
          <p:cNvSpPr txBox="1"/>
          <p:nvPr/>
        </p:nvSpPr>
        <p:spPr>
          <a:xfrm>
            <a:off x="0" y="640337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	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Exploration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Visualization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EDA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Engineering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Models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62B792-1072-D5EE-52C3-22513A9056E8}"/>
              </a:ext>
            </a:extLst>
          </p:cNvPr>
          <p:cNvSpPr txBox="1"/>
          <p:nvPr/>
        </p:nvSpPr>
        <p:spPr>
          <a:xfrm>
            <a:off x="0" y="2743940"/>
            <a:ext cx="12192000" cy="2893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  :</a:t>
            </a:r>
            <a:endParaRPr lang="en-IN" dirty="0"/>
          </a:p>
          <a:p>
            <a:r>
              <a:rPr lang="en-IN" dirty="0"/>
              <a:t>A stroke is a medical condition in which poor blood flow to the brain causes cell death.</a:t>
            </a:r>
          </a:p>
          <a:p>
            <a:r>
              <a:rPr lang="en-IN" dirty="0"/>
              <a:t>The risk factor for stroke is hypertension, any of the heart diseases, tobacco smoking and average glucose level of person. </a:t>
            </a:r>
          </a:p>
          <a:p>
            <a:r>
              <a:rPr lang="en-IN" dirty="0"/>
              <a:t>2 main Symptoms of stroke is bleeding and ischemia. </a:t>
            </a:r>
          </a:p>
          <a:p>
            <a:r>
              <a:rPr lang="en-IN" dirty="0"/>
              <a:t>A Diagnosis is typically based on a physical exam and is supported by medical imaging such as a CT scan or MRI scan. A CT scan can rule out bleeding, but may not necessarily rule out ischemia, which early on typically does not show up on a CT scan. Other tests such as an electrocardiogram (ECG) and blood tests are done to determine risk factors and rule out other possible causes. Low blood sugar may cause similar symptoms.</a:t>
            </a:r>
          </a:p>
          <a:p>
            <a:r>
              <a:rPr lang="en-IN" dirty="0"/>
              <a:t>With the followed analysis we are predicting the stroke percentage of person by considering these factored.</a:t>
            </a:r>
          </a:p>
          <a:p>
            <a:r>
              <a:rPr lang="en-IN" dirty="0"/>
              <a:t>This will lead to preventing from stroke.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INDEX  : 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264837-64C5-26F7-3815-43CB5895ACD0}"/>
              </a:ext>
            </a:extLst>
          </p:cNvPr>
          <p:cNvSpPr txBox="1"/>
          <p:nvPr/>
        </p:nvSpPr>
        <p:spPr>
          <a:xfrm>
            <a:off x="0" y="5800663"/>
            <a:ext cx="1219200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Solving :</a:t>
            </a:r>
          </a:p>
          <a:p>
            <a:r>
              <a:rPr lang="en-IN" dirty="0"/>
              <a:t>In this project, we attempt to bridge the gap by providing a systematic analysis of the various customer records for the purpose of stroke prediction.</a:t>
            </a:r>
          </a:p>
        </p:txBody>
      </p:sp>
    </p:spTree>
    <p:extLst>
      <p:ext uri="{BB962C8B-B14F-4D97-AF65-F5344CB8AC3E}">
        <p14:creationId xmlns:p14="http://schemas.microsoft.com/office/powerpoint/2010/main" val="13954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DD34E63-2662-7B4D-4C8C-74B3D88DBD63}"/>
              </a:ext>
            </a:extLst>
          </p:cNvPr>
          <p:cNvSpPr txBox="1"/>
          <p:nvPr/>
        </p:nvSpPr>
        <p:spPr>
          <a:xfrm>
            <a:off x="0" y="666712"/>
            <a:ext cx="120904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ID </a:t>
            </a:r>
            <a:r>
              <a:rPr lang="en-US" sz="1600" dirty="0"/>
              <a:t>: Patient ID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Gender </a:t>
            </a:r>
            <a:r>
              <a:rPr lang="en-US" sz="1600" dirty="0"/>
              <a:t>: Sex of the patient [</a:t>
            </a:r>
            <a:r>
              <a:rPr lang="en-US" sz="1600" dirty="0" err="1"/>
              <a:t>Male,Female</a:t>
            </a:r>
            <a:r>
              <a:rPr lang="en-US" sz="1600" dirty="0"/>
              <a:t>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Age</a:t>
            </a:r>
            <a:r>
              <a:rPr lang="en-US" sz="1600" dirty="0"/>
              <a:t> : Age of patient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Hypertension</a:t>
            </a:r>
            <a:r>
              <a:rPr lang="en-US" sz="1600" dirty="0"/>
              <a:t> : high blood pressure [1: Affected, 0:Not Affected]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err="1"/>
              <a:t>heart_disease</a:t>
            </a:r>
            <a:r>
              <a:rPr lang="en-US" sz="1600" b="1" dirty="0"/>
              <a:t> </a:t>
            </a:r>
            <a:r>
              <a:rPr lang="en-US" sz="1600" dirty="0"/>
              <a:t>: Any of the heart disease [1: Affected, 0:Not Affected]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err="1"/>
              <a:t>ever_married</a:t>
            </a:r>
            <a:r>
              <a:rPr lang="en-US" sz="1600" b="1" dirty="0"/>
              <a:t> </a:t>
            </a:r>
            <a:r>
              <a:rPr lang="en-US" sz="1600" dirty="0"/>
              <a:t>: Marital status [1: married, 2: not married]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err="1"/>
              <a:t>work_type</a:t>
            </a:r>
            <a:r>
              <a:rPr lang="en-US" sz="1600" b="1" dirty="0"/>
              <a:t> : </a:t>
            </a:r>
            <a:r>
              <a:rPr lang="en-US" sz="1600" dirty="0"/>
              <a:t>Sector for a job patient is working[children, </a:t>
            </a:r>
            <a:r>
              <a:rPr lang="en-US" sz="1600" dirty="0" err="1"/>
              <a:t>Govt_job</a:t>
            </a:r>
            <a:r>
              <a:rPr lang="en-US" sz="1600" dirty="0"/>
              <a:t>, </a:t>
            </a:r>
            <a:r>
              <a:rPr lang="en-US" sz="1600" dirty="0" err="1"/>
              <a:t>Never_worked</a:t>
            </a:r>
            <a:r>
              <a:rPr lang="en-US" sz="1600" dirty="0"/>
              <a:t>, </a:t>
            </a:r>
            <a:r>
              <a:rPr lang="en-US" sz="1600" dirty="0" err="1"/>
              <a:t>Private,Self</a:t>
            </a:r>
            <a:r>
              <a:rPr lang="en-US" sz="1600" dirty="0"/>
              <a:t>-employed]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err="1"/>
              <a:t>Residence_type</a:t>
            </a:r>
            <a:r>
              <a:rPr lang="en-US" sz="1600" b="1" dirty="0"/>
              <a:t> </a:t>
            </a:r>
            <a:r>
              <a:rPr lang="en-US" sz="1600" dirty="0"/>
              <a:t>: patient residing type [</a:t>
            </a:r>
            <a:r>
              <a:rPr lang="en-US" sz="1600" dirty="0" err="1"/>
              <a:t>Urban,Rural</a:t>
            </a:r>
            <a:r>
              <a:rPr lang="en-US" sz="1600" dirty="0"/>
              <a:t>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err="1"/>
              <a:t>avg_glucose_level</a:t>
            </a:r>
            <a:r>
              <a:rPr lang="en-US" sz="1600" b="1" dirty="0"/>
              <a:t> </a:t>
            </a:r>
            <a:r>
              <a:rPr lang="en-US" sz="1600" dirty="0"/>
              <a:t>: glucose level in blood of patient calculated in md (Milligrams per </a:t>
            </a:r>
            <a:r>
              <a:rPr lang="en-US" sz="1600" dirty="0" err="1"/>
              <a:t>decilitre</a:t>
            </a:r>
            <a:r>
              <a:rPr lang="en-US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err="1"/>
              <a:t>bmi</a:t>
            </a:r>
            <a:r>
              <a:rPr lang="en-US" sz="1600" b="1" dirty="0"/>
              <a:t> </a:t>
            </a:r>
            <a:r>
              <a:rPr lang="en-US" sz="1600" dirty="0"/>
              <a:t>: Body mass index (a persons weight in kilograms (or pounds) divided by the square of height in meters)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err="1"/>
              <a:t>smoking_status</a:t>
            </a:r>
            <a:r>
              <a:rPr lang="en-US" sz="1600" b="1" dirty="0"/>
              <a:t> </a:t>
            </a:r>
            <a:r>
              <a:rPr lang="en-US" sz="1600" dirty="0"/>
              <a:t>: patient smoking status [formerly </a:t>
            </a:r>
            <a:r>
              <a:rPr lang="en-US" sz="1600" dirty="0" err="1"/>
              <a:t>smoked,formerly</a:t>
            </a:r>
            <a:r>
              <a:rPr lang="en-US" sz="1600" dirty="0"/>
              <a:t> </a:t>
            </a:r>
            <a:r>
              <a:rPr lang="en-US" sz="1600" dirty="0" err="1"/>
              <a:t>smoked,formerly</a:t>
            </a:r>
            <a:r>
              <a:rPr lang="en-US" sz="1600" dirty="0"/>
              <a:t> </a:t>
            </a:r>
            <a:r>
              <a:rPr lang="en-US" sz="1600" dirty="0" err="1"/>
              <a:t>smoked,Unknown</a:t>
            </a:r>
            <a:r>
              <a:rPr lang="en-US" sz="1600" dirty="0"/>
              <a:t>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stroke</a:t>
            </a:r>
            <a:r>
              <a:rPr lang="en-US" sz="1600" dirty="0"/>
              <a:t> : output value [1: stroke disease, 0: Normal]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Attribute Information  : 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3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DD34E63-2662-7B4D-4C8C-74B3D88DBD63}"/>
              </a:ext>
            </a:extLst>
          </p:cNvPr>
          <p:cNvSpPr txBox="1"/>
          <p:nvPr/>
        </p:nvSpPr>
        <p:spPr>
          <a:xfrm>
            <a:off x="0" y="656762"/>
            <a:ext cx="12192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exploration is first step of data analysis used to explore and visualized data to uncover insights from the start or identify areas or pattern to dig into more</a:t>
            </a: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Exploration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: 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C37E0-12FC-2FF1-69EC-E583D4724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2" t="31437" r="12375" b="21847"/>
          <a:stretch/>
        </p:blipFill>
        <p:spPr>
          <a:xfrm>
            <a:off x="478971" y="1462224"/>
            <a:ext cx="11219543" cy="25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B3B031-1F9A-6F3A-A00E-4C3148EB0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8" t="39784" r="11667" b="12624"/>
          <a:stretch/>
        </p:blipFill>
        <p:spPr>
          <a:xfrm>
            <a:off x="478971" y="4161355"/>
            <a:ext cx="11219542" cy="233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5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DD34E63-2662-7B4D-4C8C-74B3D88DBD63}"/>
              </a:ext>
            </a:extLst>
          </p:cNvPr>
          <p:cNvSpPr txBox="1"/>
          <p:nvPr/>
        </p:nvSpPr>
        <p:spPr>
          <a:xfrm>
            <a:off x="0" y="947047"/>
            <a:ext cx="12192000" cy="29854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visualization is the graphical representation of information and data in a pictorial or graphical format Data visualization is the graphical representation of information and data in a pictorial or graphical format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visualization tools provide an accessible way to see and understand trends, patterns in data, and outliers.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data visualization we used visualization  ML library  :-</a:t>
            </a:r>
          </a:p>
          <a:p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Matplotlib  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Seaborn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Visualization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B1926-617B-CF2C-E7DA-2186B85E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7" t="38090" r="10595" b="42430"/>
          <a:stretch/>
        </p:blipFill>
        <p:spPr>
          <a:xfrm>
            <a:off x="0" y="4557486"/>
            <a:ext cx="12032343" cy="13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7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Categorical variable analysis 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[hypertension,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heart_disease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ever_married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work_type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Residence_type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smoking_status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]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AFE59-2F18-A0E9-4DAF-27B18999B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6" r="10125" b="1534"/>
          <a:stretch/>
        </p:blipFill>
        <p:spPr>
          <a:xfrm>
            <a:off x="79712" y="671732"/>
            <a:ext cx="3031611" cy="27854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13F2B-C879-754D-BDE9-C6804B219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9" r="8975"/>
          <a:stretch/>
        </p:blipFill>
        <p:spPr>
          <a:xfrm>
            <a:off x="6228347" y="671729"/>
            <a:ext cx="2758580" cy="27458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AB650C-327A-B4AF-B727-6E7E4EC70A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9" r="9936"/>
          <a:stretch/>
        </p:blipFill>
        <p:spPr>
          <a:xfrm>
            <a:off x="9107904" y="683167"/>
            <a:ext cx="2863699" cy="27343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32A70-F659-2CB4-A053-1F21008D8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8" r="9455"/>
          <a:stretch/>
        </p:blipFill>
        <p:spPr>
          <a:xfrm>
            <a:off x="79713" y="3631237"/>
            <a:ext cx="4009284" cy="29155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E14D81-EB83-264A-20ED-76786EE408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 r="9215"/>
          <a:stretch/>
        </p:blipFill>
        <p:spPr>
          <a:xfrm>
            <a:off x="4229679" y="3631237"/>
            <a:ext cx="3802971" cy="29155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8173332" y="3631237"/>
            <a:ext cx="3798274" cy="2954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 :</a:t>
            </a: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Hypertension,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heart_disease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ever_married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work_type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Residence_type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smoking_status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are the </a:t>
            </a: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Categorical variables of the data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Hypertension – less effectiveness towards stroke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Heart disease – few cases where marries person is observed with the stroke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 type – as compared to other component private sector working person is bit effected to stroke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Residence type – component under this are almost equivalent to stroke</a:t>
            </a:r>
            <a:endParaRPr lang="en-I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BF8AA-AB91-714D-C953-ED60E31DBD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7" r="9975"/>
          <a:stretch/>
        </p:blipFill>
        <p:spPr>
          <a:xfrm>
            <a:off x="3232301" y="683167"/>
            <a:ext cx="2863699" cy="27458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60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Contineous variable analysis 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[id, age,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avg_glucose_level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bmi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]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4376683" y="3906660"/>
            <a:ext cx="7631618" cy="227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 :</a:t>
            </a:r>
          </a:p>
          <a:p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Id, age,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avg_glucose_level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bmi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are the </a:t>
            </a: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Contineous variables of the data 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Smoke is having equal contribution with stroke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&gt;60 aged person more effected with stroke</a:t>
            </a:r>
            <a:r>
              <a:rPr lang="en-IN" sz="1400" dirty="0"/>
              <a:t>, 2 data points where age is &lt;20 are also effected, but hypothetically it is justifiable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Glucose level from &gt;50 and &lt;200 are impacted towards stroke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BMI is sharing equal contribution towards stroke. Hypothetically is observed to be correct more than 60 range is also possible</a:t>
            </a:r>
            <a:endParaRPr lang="en-IN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F24A3-F6D2-4A26-8EC5-293A22651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1" r="10277"/>
          <a:stretch/>
        </p:blipFill>
        <p:spPr>
          <a:xfrm>
            <a:off x="79712" y="641444"/>
            <a:ext cx="4046383" cy="28018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4B5DF-521A-338E-A4F8-B21EA21E4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8" r="10043"/>
          <a:stretch/>
        </p:blipFill>
        <p:spPr>
          <a:xfrm>
            <a:off x="4197682" y="632161"/>
            <a:ext cx="3834968" cy="2796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F5A45A-25ED-9956-BC6B-07C2021535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r="7944"/>
          <a:stretch/>
        </p:blipFill>
        <p:spPr>
          <a:xfrm>
            <a:off x="8173333" y="632161"/>
            <a:ext cx="3834968" cy="27968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61238C-F36B-C707-9429-592092073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2" r="8178"/>
          <a:stretch/>
        </p:blipFill>
        <p:spPr>
          <a:xfrm>
            <a:off x="42614" y="3561377"/>
            <a:ext cx="4046383" cy="30245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448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D3B7AB-5190-6C60-28F0-218D744B1DC0}"/>
              </a:ext>
            </a:extLst>
          </p:cNvPr>
          <p:cNvSpPr/>
          <p:nvPr/>
        </p:nvSpPr>
        <p:spPr>
          <a:xfrm>
            <a:off x="0" y="0"/>
            <a:ext cx="12192000" cy="4976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Corelation matrix with variables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354E3-FFFB-B8D2-CCD4-BD29A439E430}"/>
              </a:ext>
            </a:extLst>
          </p:cNvPr>
          <p:cNvSpPr txBox="1"/>
          <p:nvPr/>
        </p:nvSpPr>
        <p:spPr>
          <a:xfrm>
            <a:off x="136477" y="1280104"/>
            <a:ext cx="367124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very important to understand the correlation of every variable with respect to stroke</a:t>
            </a:r>
            <a:endParaRPr lang="pt-B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F1706-314B-AED6-8B2A-658360308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8" r="12520"/>
          <a:stretch/>
        </p:blipFill>
        <p:spPr>
          <a:xfrm>
            <a:off x="3962401" y="761489"/>
            <a:ext cx="7970292" cy="53350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86022A-CE12-FEA5-703D-FBEAB4A5BA1E}"/>
              </a:ext>
            </a:extLst>
          </p:cNvPr>
          <p:cNvSpPr txBox="1"/>
          <p:nvPr/>
        </p:nvSpPr>
        <p:spPr>
          <a:xfrm>
            <a:off x="136477" y="2715393"/>
            <a:ext cx="3671248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darker the color, highly corelated to 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lighter the color, less corelated to stroke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C0994-5E78-14C8-0284-4D6E1585C590}"/>
              </a:ext>
            </a:extLst>
          </p:cNvPr>
          <p:cNvSpPr txBox="1"/>
          <p:nvPr/>
        </p:nvSpPr>
        <p:spPr>
          <a:xfrm>
            <a:off x="136477" y="4208291"/>
            <a:ext cx="367124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Hypertension, highly corelated to 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ID, less corelated to stroke</a:t>
            </a:r>
          </a:p>
        </p:txBody>
      </p:sp>
    </p:spTree>
    <p:extLst>
      <p:ext uri="{BB962C8B-B14F-4D97-AF65-F5344CB8AC3E}">
        <p14:creationId xmlns:p14="http://schemas.microsoft.com/office/powerpoint/2010/main" val="123585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298</TotalTime>
  <Words>1522</Words>
  <Application>Microsoft Office PowerPoint</Application>
  <PresentationFormat>Widescreen</PresentationFormat>
  <Paragraphs>186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223</cp:revision>
  <dcterms:created xsi:type="dcterms:W3CDTF">2023-08-22T05:53:29Z</dcterms:created>
  <dcterms:modified xsi:type="dcterms:W3CDTF">2023-08-22T11:08:40Z</dcterms:modified>
</cp:coreProperties>
</file>